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CB26E-C871-4692-8C4D-75BA8DDEC80B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9D014-7A12-490A-A9B3-BB0C8120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CDF7-AE92-4DB4-B46B-5C9F450E7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2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F0FC9-CB26-4030-8D8D-566F1DB356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9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2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06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0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0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6C27-8947-4B7E-ADF8-E634CA8A8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7004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عنوان واثنان من المحتوى فوق 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438B3-D23D-4EEC-BAE9-5B7BDE914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4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8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1DF705-A1D7-439A-B16B-EA4386C0160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5AD3-92BC-4718-9661-253AF3D7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166254"/>
            <a:ext cx="9322129" cy="6543303"/>
          </a:xfr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scene3d>
            <a:camera prst="perspectiveAbove"/>
            <a:lightRig rig="threePt" dir="t"/>
          </a:scene3d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endParaRPr lang="en-US" sz="27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Reproduction </a:t>
            </a:r>
            <a:r>
              <a:rPr lang="en-US" sz="36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algae</a:t>
            </a:r>
            <a:endParaRPr lang="en-US" sz="3600" b="1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Prepared by : Prof</a:t>
            </a:r>
            <a:r>
              <a:rPr lang="en-US" sz="32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Dr. Ahmed M. Athbi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University of Basrah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 of Education for Pure Science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of </a:t>
            </a:r>
            <a:r>
              <a:rPr lang="en-US" sz="32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Biology</a:t>
            </a:r>
            <a:endParaRPr lang="en-US" sz="32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447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015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Spirogyra reproduce sexually by conjugation</a:t>
            </a:r>
          </a:p>
        </p:txBody>
      </p:sp>
      <p:pic>
        <p:nvPicPr>
          <p:cNvPr id="37891" name="Picture 4" descr="28-x3-SpirogyraConjug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3844" y="1246909"/>
            <a:ext cx="4334494" cy="5486400"/>
          </a:xfrm>
          <a:noFill/>
        </p:spPr>
      </p:pic>
    </p:spTree>
    <p:extLst>
      <p:ext uri="{BB962C8B-B14F-4D97-AF65-F5344CB8AC3E}">
        <p14:creationId xmlns:p14="http://schemas.microsoft.com/office/powerpoint/2010/main" val="27530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792" y="193963"/>
            <a:ext cx="10363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Conjugation</a:t>
            </a:r>
            <a:r>
              <a:rPr lang="en-US" b="1" dirty="0" smtClean="0">
                <a:solidFill>
                  <a:srgbClr val="FF0000"/>
                </a:solidFill>
              </a:rPr>
              <a:t> – Sexual Reproduction</a:t>
            </a:r>
          </a:p>
        </p:txBody>
      </p:sp>
      <p:pic>
        <p:nvPicPr>
          <p:cNvPr id="38915" name="Picture 3" descr="CHRO001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64630" y="1981200"/>
            <a:ext cx="2979539" cy="1981200"/>
          </a:xfrm>
        </p:spPr>
      </p:pic>
      <p:pic>
        <p:nvPicPr>
          <p:cNvPr id="38916" name="Picture 4" descr="Spiro"/>
          <p:cNvPicPr>
            <a:picLocks noGrp="1" noChangeAspect="1" noChangeArrowheads="1"/>
          </p:cNvPicPr>
          <p:nvPr>
            <p:ph type="body" sz="half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905000"/>
            <a:ext cx="4191000" cy="4191000"/>
          </a:xfrm>
        </p:spPr>
      </p:pic>
      <p:pic>
        <p:nvPicPr>
          <p:cNvPr id="5" name="Picture 4" descr="Spi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24034" y="1928802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3844" y="642926"/>
            <a:ext cx="6538356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REPRODUCTION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8769" y="1785926"/>
            <a:ext cx="9476509" cy="4843474"/>
          </a:xfrm>
        </p:spPr>
        <p:txBody>
          <a:bodyPr>
            <a:normAutofit/>
          </a:bodyPr>
          <a:lstStyle/>
          <a:p>
            <a:pPr lvl="1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Asexual </a:t>
            </a:r>
            <a:r>
              <a:rPr lang="en-US" sz="2400" b="1" dirty="0" smtClean="0">
                <a:solidFill>
                  <a:srgbClr val="FFFF00"/>
                </a:solidFill>
              </a:rPr>
              <a:t>Reproduction          spores</a:t>
            </a:r>
          </a:p>
          <a:p>
            <a:pPr lvl="1" algn="l"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Sexual Reproduction         </a:t>
            </a:r>
            <a:r>
              <a:rPr lang="en-US" sz="2400" b="1" dirty="0" err="1" smtClean="0">
                <a:solidFill>
                  <a:srgbClr val="FFFF00"/>
                </a:solidFill>
              </a:rPr>
              <a:t>Gamets</a:t>
            </a:r>
            <a:endParaRPr lang="en-US" sz="2400" b="1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</a:p>
          <a:p>
            <a:pPr lvl="1"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Vegetative  Reproduction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46742" y="2088108"/>
            <a:ext cx="586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4507836" y="3043451"/>
            <a:ext cx="48928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Vegetative reproduction </a:t>
            </a:r>
            <a:endParaRPr lang="ar-IQ" sz="3600" b="1" dirty="0" smtClean="0">
              <a:solidFill>
                <a:srgbClr val="FF0000"/>
              </a:solidFill>
            </a:endParaRPr>
          </a:p>
        </p:txBody>
      </p:sp>
      <p:sp>
        <p:nvSpPr>
          <p:cNvPr id="3072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981200" y="1143000"/>
            <a:ext cx="8305800" cy="5486400"/>
          </a:xfrm>
        </p:spPr>
        <p:txBody>
          <a:bodyPr/>
          <a:lstStyle/>
          <a:p>
            <a:pPr algn="l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There are four methods of Vegetative reproduction:</a:t>
            </a:r>
          </a:p>
          <a:p>
            <a:pPr algn="l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 Binary fission.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 Fragmentation.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 </a:t>
            </a:r>
            <a:r>
              <a:rPr lang="en-US" sz="2400" b="1" dirty="0" err="1" smtClean="0">
                <a:solidFill>
                  <a:srgbClr val="FFFF00"/>
                </a:solidFill>
              </a:rPr>
              <a:t>Hormogonia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 </a:t>
            </a:r>
            <a:r>
              <a:rPr lang="en-US" sz="2400" b="1" dirty="0" err="1" smtClean="0">
                <a:solidFill>
                  <a:srgbClr val="FFFF00"/>
                </a:solidFill>
              </a:rPr>
              <a:t>Propagules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ar-IQ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Asexual reproduction</a:t>
            </a:r>
            <a:endParaRPr lang="ar-IQ" sz="3600" b="1" dirty="0" smtClean="0">
              <a:solidFill>
                <a:srgbClr val="FF0000"/>
              </a:solidFill>
            </a:endParaRPr>
          </a:p>
        </p:txBody>
      </p:sp>
      <p:sp>
        <p:nvSpPr>
          <p:cNvPr id="31747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524000" y="1066800"/>
            <a:ext cx="8915400" cy="822011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sz="2400" b="1" dirty="0" smtClean="0">
                <a:solidFill>
                  <a:srgbClr val="FFFF00"/>
                </a:solidFill>
              </a:rPr>
              <a:t>There </a:t>
            </a:r>
            <a:r>
              <a:rPr lang="en-US" sz="2400" b="1" dirty="0">
                <a:solidFill>
                  <a:srgbClr val="FFFF00"/>
                </a:solidFill>
              </a:rPr>
              <a:t>are three types of spores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1- </a:t>
            </a:r>
            <a:r>
              <a:rPr lang="en-US" sz="2400" b="1" dirty="0" err="1">
                <a:solidFill>
                  <a:srgbClr val="FFFF00"/>
                </a:solidFill>
              </a:rPr>
              <a:t>Planospores</a:t>
            </a:r>
            <a:r>
              <a:rPr lang="en-US" sz="2400" b="1" dirty="0">
                <a:solidFill>
                  <a:srgbClr val="FFFF00"/>
                </a:solidFill>
              </a:rPr>
              <a:t> (zoospores)</a:t>
            </a:r>
          </a:p>
          <a:p>
            <a:pPr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2- </a:t>
            </a:r>
            <a:r>
              <a:rPr lang="en-US" sz="2400" b="1" dirty="0" err="1">
                <a:solidFill>
                  <a:srgbClr val="FFFF00"/>
                </a:solidFill>
              </a:rPr>
              <a:t>Aplanospores</a:t>
            </a:r>
            <a:endParaRPr lang="en-US" sz="2400" b="1" dirty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- </a:t>
            </a:r>
            <a:r>
              <a:rPr lang="en-US" sz="2400" b="1" dirty="0" err="1">
                <a:solidFill>
                  <a:srgbClr val="FFFF00"/>
                </a:solidFill>
              </a:rPr>
              <a:t>Hypenospores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pPr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- </a:t>
            </a:r>
            <a:r>
              <a:rPr lang="en-US" sz="2400" b="1" dirty="0" err="1">
                <a:solidFill>
                  <a:srgbClr val="FFFF00"/>
                </a:solidFill>
              </a:rPr>
              <a:t>Statospores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pPr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 err="1">
                <a:solidFill>
                  <a:srgbClr val="FFFF00"/>
                </a:solidFill>
              </a:rPr>
              <a:t>Autospores</a:t>
            </a:r>
            <a:endParaRPr lang="en-US" sz="2400" b="1" dirty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 err="1">
                <a:solidFill>
                  <a:srgbClr val="FFFF00"/>
                </a:solidFill>
              </a:rPr>
              <a:t>Endospores</a:t>
            </a:r>
            <a:endParaRPr lang="en-US" sz="2400" b="1" dirty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-Exospores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3- </a:t>
            </a:r>
            <a:r>
              <a:rPr lang="en-US" sz="2400" b="1" dirty="0">
                <a:solidFill>
                  <a:srgbClr val="FFFF00"/>
                </a:solidFill>
              </a:rPr>
              <a:t>Resting </a:t>
            </a:r>
            <a:r>
              <a:rPr lang="en-US" sz="2400" b="1" dirty="0" err="1">
                <a:solidFill>
                  <a:srgbClr val="FFFF00"/>
                </a:solidFill>
              </a:rPr>
              <a:t>spoers</a:t>
            </a:r>
            <a:endParaRPr lang="en-US" sz="2400" b="1" dirty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b="1" dirty="0" err="1" smtClean="0">
                <a:solidFill>
                  <a:srgbClr val="FFFF00"/>
                </a:solidFill>
              </a:rPr>
              <a:t>Akinetes</a:t>
            </a:r>
            <a:endParaRPr lang="en-US" sz="2400" b="1" dirty="0">
              <a:solidFill>
                <a:srgbClr val="FFFF00"/>
              </a:solidFill>
            </a:endParaRPr>
          </a:p>
          <a:p>
            <a:pPr algn="l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algn="l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algn="l">
              <a:buNone/>
            </a:pPr>
            <a:endParaRPr lang="ar-IQ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0649" y="118754"/>
            <a:ext cx="10165278" cy="6614556"/>
          </a:xfrm>
          <a:noFill/>
        </p:spPr>
      </p:pic>
    </p:spTree>
    <p:extLst>
      <p:ext uri="{BB962C8B-B14F-4D97-AF65-F5344CB8AC3E}">
        <p14:creationId xmlns:p14="http://schemas.microsoft.com/office/powerpoint/2010/main" val="19500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Sexual reproduction</a:t>
            </a:r>
            <a:endParaRPr lang="ar-IQ" sz="3600" b="1" dirty="0" smtClean="0">
              <a:solidFill>
                <a:srgbClr val="FF0000"/>
              </a:solidFill>
            </a:endParaRPr>
          </a:p>
        </p:txBody>
      </p:sp>
      <p:sp>
        <p:nvSpPr>
          <p:cNvPr id="33795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752600" y="1219200"/>
            <a:ext cx="8686800" cy="5334000"/>
          </a:xfrm>
        </p:spPr>
        <p:txBody>
          <a:bodyPr/>
          <a:lstStyle/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There are three methods of sexual reproduction: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 </a:t>
            </a:r>
            <a:r>
              <a:rPr lang="en-US" sz="2400" b="1" dirty="0" err="1" smtClean="0">
                <a:solidFill>
                  <a:srgbClr val="FFFF00"/>
                </a:solidFill>
              </a:rPr>
              <a:t>Isogamy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b="1" dirty="0" err="1" smtClean="0">
                <a:solidFill>
                  <a:srgbClr val="FFFF00"/>
                </a:solidFill>
              </a:rPr>
              <a:t>Anisogamy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b="1" dirty="0" err="1" smtClean="0">
                <a:solidFill>
                  <a:srgbClr val="FFFF00"/>
                </a:solidFill>
              </a:rPr>
              <a:t>Oogamy</a:t>
            </a:r>
            <a:endParaRPr lang="ar-IQ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>
          <a:xfrm>
            <a:off x="3835730" y="0"/>
            <a:ext cx="599407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Life cycles</a:t>
            </a:r>
            <a:endParaRPr lang="ar-IQ" sz="3600" b="1" dirty="0" smtClean="0">
              <a:solidFill>
                <a:srgbClr val="FF0000"/>
              </a:solidFill>
            </a:endParaRPr>
          </a:p>
        </p:txBody>
      </p:sp>
      <p:sp>
        <p:nvSpPr>
          <p:cNvPr id="34819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676400" y="1143000"/>
            <a:ext cx="8763000" cy="5562600"/>
          </a:xfrm>
        </p:spPr>
        <p:txBody>
          <a:bodyPr/>
          <a:lstStyle/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There are three types of life cycles in algae: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1- </a:t>
            </a:r>
            <a:r>
              <a:rPr lang="en-US" sz="2400" b="1" dirty="0" err="1" smtClean="0">
                <a:solidFill>
                  <a:srgbClr val="FFFF00"/>
                </a:solidFill>
              </a:rPr>
              <a:t>Haplont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2-Diplont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3-Diplohaplont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 Isomorphic alternation of generation.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- </a:t>
            </a:r>
            <a:r>
              <a:rPr lang="en-US" sz="2400" b="1" dirty="0" err="1" smtClean="0">
                <a:solidFill>
                  <a:srgbClr val="FFFF00"/>
                </a:solidFill>
              </a:rPr>
              <a:t>Heteromorphic</a:t>
            </a:r>
            <a:r>
              <a:rPr lang="en-US" sz="2400" b="1" dirty="0" smtClean="0">
                <a:solidFill>
                  <a:srgbClr val="FFFF00"/>
                </a:solidFill>
              </a:rPr>
              <a:t> alternation of generation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ar-IQ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3584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dirty="0" smtClean="0"/>
          </a:p>
        </p:txBody>
      </p:sp>
      <p:sp>
        <p:nvSpPr>
          <p:cNvPr id="3584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06877"/>
            <a:ext cx="10497787" cy="66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0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Reproduction in Multicellular Algae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5105400" cy="4525963"/>
          </a:xfrm>
        </p:spPr>
        <p:txBody>
          <a:bodyPr/>
          <a:lstStyle/>
          <a:p>
            <a:pPr algn="l">
              <a:buNone/>
            </a:pPr>
            <a:r>
              <a:rPr lang="en-US" b="1" dirty="0" err="1">
                <a:solidFill>
                  <a:srgbClr val="FFFF00"/>
                </a:solidFill>
              </a:rPr>
              <a:t>Oedogonium</a:t>
            </a:r>
            <a:r>
              <a:rPr lang="en-US" b="1" dirty="0">
                <a:solidFill>
                  <a:srgbClr val="FFFF00"/>
                </a:solidFill>
              </a:rPr>
              <a:t> reproduction</a:t>
            </a:r>
          </a:p>
          <a:p>
            <a:pPr lvl="1" algn="l">
              <a:buNone/>
            </a:pPr>
            <a:r>
              <a:rPr lang="en-US" sz="2000" b="1" dirty="0" err="1">
                <a:solidFill>
                  <a:srgbClr val="FFFF00"/>
                </a:solidFill>
              </a:rPr>
              <a:t>Antheridium</a:t>
            </a:r>
            <a:r>
              <a:rPr lang="en-US" sz="2000" b="1" dirty="0">
                <a:solidFill>
                  <a:srgbClr val="FFFF00"/>
                </a:solidFill>
              </a:rPr>
              <a:t>-release flagellated sperm that swim to the </a:t>
            </a:r>
            <a:r>
              <a:rPr lang="en-US" sz="2000" b="1" dirty="0" err="1">
                <a:solidFill>
                  <a:srgbClr val="FFFF00"/>
                </a:solidFill>
              </a:rPr>
              <a:t>oogonium</a:t>
            </a:r>
            <a:endParaRPr lang="en-US" sz="2000" b="1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2000" b="1" dirty="0" err="1">
                <a:solidFill>
                  <a:srgbClr val="FFFF00"/>
                </a:solidFill>
              </a:rPr>
              <a:t>Oogonium</a:t>
            </a:r>
            <a:r>
              <a:rPr lang="en-US" sz="2000" b="1" dirty="0">
                <a:solidFill>
                  <a:srgbClr val="FFFF00"/>
                </a:solidFill>
              </a:rPr>
              <a:t>-houses the zygote which is a diploid spore </a:t>
            </a:r>
          </a:p>
          <a:p>
            <a:pPr lvl="2" algn="l">
              <a:buNone/>
            </a:pPr>
            <a:r>
              <a:rPr lang="en-US" sz="2000" b="1" dirty="0">
                <a:solidFill>
                  <a:srgbClr val="FFFF00"/>
                </a:solidFill>
              </a:rPr>
              <a:t>The spore undergoes meiosis and produces 4 haploid zoospores.  One of the four cells becomes a </a:t>
            </a:r>
            <a:r>
              <a:rPr lang="en-US" sz="2000" b="1" dirty="0" err="1">
                <a:solidFill>
                  <a:srgbClr val="FFFF00"/>
                </a:solidFill>
              </a:rPr>
              <a:t>rootlike</a:t>
            </a:r>
            <a:r>
              <a:rPr lang="en-US" sz="2000" b="1" dirty="0">
                <a:solidFill>
                  <a:srgbClr val="FFFF00"/>
                </a:solidFill>
              </a:rPr>
              <a:t> holdfast the others divide and become a new filament.</a:t>
            </a:r>
          </a:p>
          <a:p>
            <a:pPr lvl="1" algn="l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6868" name="Picture 6" descr="OEDOGON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1828801"/>
            <a:ext cx="3246438" cy="4329113"/>
          </a:xfrm>
          <a:noFill/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8077200" y="26670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oogonium</a:t>
            </a:r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>
            <a:off x="9220200" y="2819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84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198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Andalus</vt:lpstr>
      <vt:lpstr>Arial</vt:lpstr>
      <vt:lpstr>Calibri</vt:lpstr>
      <vt:lpstr>Century Gothic</vt:lpstr>
      <vt:lpstr>Microsoft Sans Serif</vt:lpstr>
      <vt:lpstr>Times New Roman</vt:lpstr>
      <vt:lpstr>Wingdings 3</vt:lpstr>
      <vt:lpstr>Ion</vt:lpstr>
      <vt:lpstr>PowerPoint Presentation</vt:lpstr>
      <vt:lpstr>REPRODUCTION</vt:lpstr>
      <vt:lpstr>Vegetative reproduction </vt:lpstr>
      <vt:lpstr>Asexual reproduction</vt:lpstr>
      <vt:lpstr>PowerPoint Presentation</vt:lpstr>
      <vt:lpstr>Sexual reproduction</vt:lpstr>
      <vt:lpstr>Life cycles</vt:lpstr>
      <vt:lpstr>PowerPoint Presentation</vt:lpstr>
      <vt:lpstr>Reproduction in Multicellular Algae</vt:lpstr>
      <vt:lpstr>Spirogyra reproduce sexually by conjugation</vt:lpstr>
      <vt:lpstr>Conjugation – Sexual Reproduction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aliathbi@yahoo.co.uk</dc:creator>
  <cp:lastModifiedBy>aliathbi@yahoo.co.uk</cp:lastModifiedBy>
  <cp:revision>16</cp:revision>
  <dcterms:created xsi:type="dcterms:W3CDTF">2019-03-05T06:12:49Z</dcterms:created>
  <dcterms:modified xsi:type="dcterms:W3CDTF">2019-05-25T08:10:52Z</dcterms:modified>
</cp:coreProperties>
</file>